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8" r:id="rId8"/>
    <p:sldId id="261" r:id="rId9"/>
    <p:sldId id="262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2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5/24/2026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76000">
              <a:schemeClr val="accent5">
                <a:lumMod val="20000"/>
                <a:lumOff val="80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9100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/>
            <a:r>
              <a:rPr lang="fa-IR" sz="7200" dirty="0">
                <a:latin typeface="Arial" panose="020B0604020202020204" pitchFamily="34" charset="0"/>
                <a:cs typeface="Arial" panose="020B0604020202020204" pitchFamily="34" charset="0"/>
              </a:rPr>
              <a:t>احیا قلبی ریوی پیشرفته</a:t>
            </a: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آپدیت 2025</a:t>
            </a:r>
          </a:p>
          <a:p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واحد آموزش بیمارستان امام حسین (ع)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5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اهداف آموزشی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اجرای صحیح ماساژ قلبی با کیفیت بالا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شناخت ریتمهای قابل شوک و غیرقابل شوک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اجرای کامل الگوریتم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ACLS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دوز و نحوه تجویز داروهای احیا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مدیریت راه هوایی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مراقبتهای پس از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ROSC</a:t>
            </a:r>
          </a:p>
        </p:txBody>
      </p:sp>
    </p:spTree>
    <p:extLst>
      <p:ext uri="{BB962C8B-B14F-4D97-AF65-F5344CB8AC3E}">
        <p14:creationId xmlns:p14="http://schemas.microsoft.com/office/powerpoint/2010/main" val="323674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09728"/>
            <a:ext cx="10058400" cy="1609344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زنجیره بقا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389" y="2592809"/>
            <a:ext cx="10058400" cy="4050792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تشخیص سریع و تماس با اورژانس: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شناسایی فرد نیازمند کمک و فعالسازی سیستماورژانس.</a:t>
            </a:r>
          </a:p>
          <a:p>
            <a:pPr algn="r" rtl="1"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با کیفیت بالا: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شروع فوری ماساژ قلبی با استانداردهای تعریف شده.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دفیبریلاسیون سریع: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وجود ریتم قابل شوک، شوک الکتریکی در اسرع وقت.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استفاده از شوک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ACLS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احیای پیشرفته(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اقدامات دارویی، مدیریت راه هوایی). </a:t>
            </a:r>
          </a:p>
          <a:p>
            <a:pPr algn="r" rtl="1">
              <a:lnSpc>
                <a:spcPct val="150000"/>
              </a:lnSpc>
            </a:pP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Post-ROSC Care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 (مراقبت پس از احیا):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حمایتهای لازم پس از بازگشت گردش خون خودبه خودی.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بازتوانی و بقا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2025: </a:t>
            </a:r>
            <a:r>
              <a:rPr lang="fa-IR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زنجیره بقا در احیا خارج بیمارستانی و داخل بیمارستانی در بزرگسالان یکی شده است</a:t>
            </a:r>
            <a:r>
              <a:rPr lang="fa-IR" dirty="0"/>
              <a:t>.</a:t>
            </a:r>
          </a:p>
          <a:p>
            <a:pPr algn="r" rtl="1">
              <a:lnSpc>
                <a:spcPct val="150000"/>
              </a:lnSpc>
            </a:pPr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1" y="634587"/>
            <a:ext cx="10438227" cy="19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809007DE-5833-F032-E575-DFCA9E222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186" y="0"/>
            <a:ext cx="12070813" cy="6857999"/>
          </a:xfrm>
        </p:spPr>
      </p:pic>
    </p:spTree>
    <p:extLst>
      <p:ext uri="{BB962C8B-B14F-4D97-AF65-F5344CB8AC3E}">
        <p14:creationId xmlns:p14="http://schemas.microsoft.com/office/powerpoint/2010/main" val="26997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E951-CF42-6B0E-AD2D-7DB79F39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5400" b="1" i="0" u="none" strike="noStrike" baseline="0" dirty="0">
                <a:latin typeface="Vazir-Bold"/>
                <a:cs typeface="B Nazanin" panose="00000400000000000000" pitchFamily="2" charset="-78"/>
              </a:rPr>
              <a:t>ACLS </a:t>
            </a:r>
            <a:r>
              <a:rPr lang="fa-IR" sz="5400" b="1" i="0" u="none" strike="noStrike" baseline="0" dirty="0">
                <a:latin typeface="Vazir-Bold"/>
                <a:cs typeface="B Nazanin" panose="00000400000000000000" pitchFamily="2" charset="-78"/>
              </a:rPr>
              <a:t>در </a:t>
            </a:r>
            <a:r>
              <a:rPr lang="en-US" sz="5400" b="1" i="0" u="none" strike="noStrike" baseline="0" dirty="0">
                <a:latin typeface="Vazir-Bold"/>
                <a:cs typeface="B Nazanin" panose="00000400000000000000" pitchFamily="2" charset="-78"/>
              </a:rPr>
              <a:t>ECG </a:t>
            </a:r>
            <a:r>
              <a:rPr lang="fa-IR" sz="5400" b="1" i="0" u="none" strike="noStrike" baseline="0" dirty="0">
                <a:latin typeface="Vazir-Bold"/>
                <a:cs typeface="B Nazanin" panose="00000400000000000000" pitchFamily="2" charset="-78"/>
              </a:rPr>
              <a:t>ریتمهای</a:t>
            </a:r>
            <a:br>
              <a:rPr lang="fa-IR" sz="5400" b="1" i="0" u="none" strike="noStrike" baseline="0" dirty="0">
                <a:latin typeface="Vazir-Bold"/>
                <a:cs typeface="B Nazanin" panose="00000400000000000000" pitchFamily="2" charset="-78"/>
              </a:rPr>
            </a:br>
            <a:endParaRPr lang="fa-IR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50F6B-827C-ACFE-5631-92E30E299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90" y="1432193"/>
            <a:ext cx="11226188" cy="474000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ریتمهای قابل شوک: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فعالیت الکتریکی نامنظم و سریع بطنی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VF (Ventricular Fibrillation)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تاکیکاردی بطنی سریع و منظم  بدون نبض</a:t>
            </a:r>
          </a:p>
          <a:p>
            <a:pPr marL="0" indent="0" algn="r">
              <a:buNone/>
            </a:pP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(</a:t>
            </a:r>
            <a:r>
              <a:rPr lang="en-US" sz="1800" b="1" i="0" u="none" strike="noStrike" baseline="0" dirty="0" err="1">
                <a:latin typeface="Vazir-Bold"/>
                <a:cs typeface="B Nazanin" panose="00000400000000000000" pitchFamily="2" charset="-78"/>
              </a:rPr>
              <a:t>pVT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 )Pulseless Ventricular Tachycardia</a:t>
            </a:r>
          </a:p>
          <a:p>
            <a:pPr marL="0" indent="0" algn="r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ریتمهای غیرقابل شوک: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خط صاف، عدم فعالیت الکتریکی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Asystole</a:t>
            </a:r>
          </a:p>
          <a:p>
            <a:pPr marL="0" indent="0" algn="r">
              <a:buNone/>
            </a:pPr>
            <a:r>
              <a:rPr lang="fa-IR" sz="1800" dirty="0">
                <a:latin typeface="Vazir"/>
                <a:cs typeface="B Nazanin" panose="00000400000000000000" pitchFamily="2" charset="-78"/>
              </a:rPr>
              <a:t>) 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فعالیت الکتریکی منظم بدون نبض قابل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PEA )Pulseless Electrical Activity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لمس.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است.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ACLS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حیاتی ترین گام در تعیین روند درمان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ECG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تشخیص صحیح ریتم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همیشه قبل از شوک، نبض بیمار را بررسی کنید.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700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5B8CE-FADB-A370-2242-FA8AE5886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95" y="891658"/>
            <a:ext cx="11519210" cy="5292307"/>
          </a:xfrm>
        </p:spPr>
        <p:txBody>
          <a:bodyPr>
            <a:normAutofit fontScale="77500" lnSpcReduction="20000"/>
          </a:bodyPr>
          <a:lstStyle/>
          <a:p>
            <a:pPr marL="0" indent="0" algn="r" rtl="1">
              <a:buNone/>
            </a:pPr>
            <a:endParaRPr lang="fa-IR" sz="39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000" b="1" i="0" u="none" strike="noStrike" baseline="0" dirty="0">
                <a:latin typeface="Vazir-Bold"/>
                <a:cs typeface="B Nazanin" panose="00000400000000000000" pitchFamily="2" charset="-78"/>
              </a:rPr>
              <a:t>شوک اول :( </a:t>
            </a:r>
            <a:r>
              <a:rPr lang="fa-IR" sz="2000" b="0" i="0" u="none" strike="noStrike" baseline="0" dirty="0">
                <a:latin typeface="Vazir"/>
                <a:cs typeface="B Nazanin" panose="00000400000000000000" pitchFamily="2" charset="-78"/>
              </a:rPr>
              <a:t>اولین شوک با انرژی 200 ژول دفبريله يا آسينكرونايز در دستگاههای بايفازیك)</a:t>
            </a:r>
          </a:p>
          <a:p>
            <a:pPr marL="0" indent="0" algn="r" rtl="1">
              <a:buNone/>
            </a:pPr>
            <a:r>
              <a:rPr lang="fa-IR" sz="2000" b="1" i="0" u="none" strike="noStrike" baseline="0" dirty="0">
                <a:latin typeface="Vazir-Bold"/>
                <a:cs typeface="B Nazanin" panose="00000400000000000000" pitchFamily="2" charset="-78"/>
              </a:rPr>
              <a:t>دو دقيقه ماساژ قلبي و تنفس ( در صورت اينتوبه نبودن بيمار تعداد ماساژ قلبي به تنفس 30 به 2 است )</a:t>
            </a:r>
          </a:p>
          <a:p>
            <a:pPr marL="0" indent="0" algn="r" rtl="1">
              <a:buNone/>
            </a:pPr>
            <a:r>
              <a:rPr lang="fa-IR" sz="2000" b="1" i="0" u="none" strike="noStrike" baseline="0" dirty="0">
                <a:latin typeface="Vazir-Bold"/>
                <a:cs typeface="B Nazanin" panose="00000400000000000000" pitchFamily="2" charset="-78"/>
              </a:rPr>
              <a:t>10 ثانيه چك ريتم ودر اين زمان دسترسي به راه وريدي سعي شود.</a:t>
            </a:r>
          </a:p>
          <a:p>
            <a:pPr marL="0" indent="0" algn="r" rtl="1">
              <a:buNone/>
            </a:pPr>
            <a:endParaRPr lang="fa-IR" sz="20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b="1" dirty="0">
                <a:latin typeface="Vazir"/>
                <a:cs typeface="B Nazanin" panose="00000400000000000000" pitchFamily="2" charset="-78"/>
              </a:rPr>
              <a:t>شوك دوم </a:t>
            </a:r>
            <a:r>
              <a:rPr lang="fa-IR" dirty="0">
                <a:latin typeface="Vazir"/>
                <a:cs typeface="B Nazanin" panose="00000400000000000000" pitchFamily="2" charset="-78"/>
              </a:rPr>
              <a:t>: در صورت شوكيبل بودن ريتم مجددا 200 ژول انرژي</a:t>
            </a:r>
            <a:r>
              <a:rPr lang="fa-IR" sz="2000" b="0" i="0" u="none" strike="noStrike" baseline="0" dirty="0">
                <a:latin typeface="Vazir"/>
                <a:cs typeface="B Nazanin" panose="00000400000000000000" pitchFamily="2" charset="-78"/>
              </a:rPr>
              <a:t> دفبريله يا آسينكرونايز</a:t>
            </a:r>
            <a:r>
              <a:rPr lang="fa-IR" dirty="0">
                <a:latin typeface="Vazir"/>
                <a:cs typeface="B Nazanin" panose="00000400000000000000" pitchFamily="2" charset="-78"/>
              </a:rPr>
              <a:t>  با بايفازيك  تخليه شود.</a:t>
            </a:r>
          </a:p>
          <a:p>
            <a:pPr marL="0" indent="0" algn="r" rtl="1">
              <a:buNone/>
            </a:pPr>
            <a:r>
              <a:rPr lang="fa-IR" sz="2000" b="1" i="0" u="none" strike="noStrike" baseline="0" dirty="0">
                <a:latin typeface="Vazir-Bold"/>
                <a:cs typeface="B Nazanin" panose="00000400000000000000" pitchFamily="2" charset="-78"/>
              </a:rPr>
              <a:t>دو دقيقه ماساژ قلبي و تنفس ( در صورت اينتوبه نبودن بيمار تعداد ماساژ قلبي به تنفس 30 به 2 است )</a:t>
            </a:r>
          </a:p>
          <a:p>
            <a:pPr marL="0" indent="0" algn="r" rtl="1">
              <a:buNone/>
            </a:pPr>
            <a:r>
              <a:rPr lang="fa-IR" sz="2000" b="1" i="0" u="none" strike="noStrike" baseline="0" dirty="0">
                <a:latin typeface="Vazir"/>
                <a:cs typeface="B Nazanin" panose="00000400000000000000" pitchFamily="2" charset="-78"/>
              </a:rPr>
              <a:t>بررسي ريتم طي حداكثر 10 ثانيه</a:t>
            </a:r>
          </a:p>
          <a:p>
            <a:pPr marL="0" indent="0" algn="r" rtl="1">
              <a:buNone/>
            </a:pPr>
            <a:r>
              <a:rPr lang="fa-IR" b="1" dirty="0">
                <a:latin typeface="Vazir"/>
                <a:cs typeface="B Nazanin" panose="00000400000000000000" pitchFamily="2" charset="-78"/>
              </a:rPr>
              <a:t>اگر همچنان شوكيبل بود  اپي نفرين 1 ميلي گرم از محلول 1 به10 هزار تزريق كنيد و هر 3 تا 5 دقيقه تكرار كنيد  و بيمار را اينتوبه كنيد . از كاپنوگرافي استفاده شود.</a:t>
            </a:r>
          </a:p>
          <a:p>
            <a:pPr marL="0" indent="0" algn="r" rtl="1">
              <a:buNone/>
            </a:pPr>
            <a:endParaRPr lang="fa-IR" sz="20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b="1" dirty="0">
                <a:latin typeface="Vazir"/>
                <a:cs typeface="B Nazanin" panose="00000400000000000000" pitchFamily="2" charset="-78"/>
              </a:rPr>
              <a:t>شوك سوم: در صورت ريتم شوكيبل 200 ژول </a:t>
            </a:r>
            <a:r>
              <a:rPr lang="fa-IR" sz="2000" b="1" i="0" u="none" strike="noStrike" baseline="0" dirty="0">
                <a:latin typeface="Vazir"/>
                <a:cs typeface="B Nazanin" panose="00000400000000000000" pitchFamily="2" charset="-78"/>
              </a:rPr>
              <a:t>دفبريله يا آسينكرونايز</a:t>
            </a:r>
            <a:r>
              <a:rPr lang="fa-IR" b="1" dirty="0">
                <a:latin typeface="Vazir"/>
                <a:cs typeface="B Nazanin" panose="00000400000000000000" pitchFamily="2" charset="-78"/>
              </a:rPr>
              <a:t> شوك  تخليه شود</a:t>
            </a:r>
            <a:r>
              <a:rPr lang="fa-IR" dirty="0">
                <a:latin typeface="Vazir"/>
                <a:cs typeface="B Nazanin" panose="00000400000000000000" pitchFamily="2" charset="-78"/>
              </a:rPr>
              <a:t>)</a:t>
            </a:r>
          </a:p>
          <a:p>
            <a:pPr marL="0" indent="0" algn="r" rtl="1">
              <a:buNone/>
            </a:pPr>
            <a:r>
              <a:rPr lang="fa-IR" b="1" dirty="0">
                <a:latin typeface="Vazir"/>
                <a:cs typeface="B Nazanin" panose="00000400000000000000" pitchFamily="2" charset="-78"/>
              </a:rPr>
              <a:t>بلافاصله دو دقيقه ماساژ قلبي و تنفس انجام شود.( بيمار اينتوبه است سرعت ماساژ 100 تا 120 دقيقه و هر 6 ثانيه يك تنفس)</a:t>
            </a:r>
          </a:p>
          <a:p>
            <a:pPr marL="0" indent="0" algn="r" rtl="1">
              <a:buNone/>
            </a:pPr>
            <a:r>
              <a:rPr lang="fa-IR" b="1" dirty="0">
                <a:latin typeface="Vazir"/>
                <a:cs typeface="B Nazanin" panose="00000400000000000000" pitchFamily="2" charset="-78"/>
              </a:rPr>
              <a:t>10حداكثر ثانيه چك ريتم و نبض تزريق  دوز اول داروي آميودارون يا ليدوكائين</a:t>
            </a:r>
          </a:p>
          <a:p>
            <a:pPr marL="0" indent="0" algn="r" rtl="1">
              <a:buNone/>
            </a:pPr>
            <a:r>
              <a:rPr lang="fa-IR" dirty="0">
                <a:latin typeface="Vazir"/>
                <a:cs typeface="B Nazanin" panose="00000400000000000000" pitchFamily="2" charset="-78"/>
              </a:rPr>
              <a:t>دوز اول آميودارون 300 ميلي گرم به صورت  وريدي بولوس يا دوز لول ليدوكائين 1-1.5 ميلي گرم پر كيلوگرم به صورت وريدي و بولوس</a:t>
            </a:r>
          </a:p>
          <a:p>
            <a:pPr marL="0" indent="0" algn="r" rtl="1">
              <a:buNone/>
            </a:pPr>
            <a:r>
              <a:rPr lang="fa-IR" dirty="0">
                <a:latin typeface="Vazir"/>
                <a:cs typeface="B Nazanin" panose="00000400000000000000" pitchFamily="2" charset="-78"/>
              </a:rPr>
              <a:t>درصورت تكرار ريتم هاي شوكيبل پس از شوك پنجم تكرار 150 ميلي گرم آميودارون يا 0.5 تا 0.75 ميلي گرم پر كيلو گرم ليدوكائين و بررسي عوامل قابل برگشت احيا </a:t>
            </a:r>
          </a:p>
          <a:p>
            <a:pPr marL="0" indent="0" algn="r" rtl="1">
              <a:buNone/>
            </a:pPr>
            <a:endParaRPr lang="fa-IR" dirty="0">
              <a:latin typeface="Vazir"/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endParaRPr lang="fa-IR" dirty="0">
              <a:latin typeface="Vazir"/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79B74-CAF8-E655-FF22-E4E53434218A}"/>
              </a:ext>
            </a:extLst>
          </p:cNvPr>
          <p:cNvSpPr txBox="1"/>
          <p:nvPr/>
        </p:nvSpPr>
        <p:spPr>
          <a:xfrm>
            <a:off x="3010829" y="245327"/>
            <a:ext cx="877601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3600" b="1" dirty="0">
                <a:cs typeface="B Nazanin" panose="00000400000000000000" pitchFamily="2" charset="-78"/>
              </a:rPr>
              <a:t>نحوه برخورد با ريتم هاي شوكيبل </a:t>
            </a:r>
            <a:r>
              <a:rPr lang="en-US" sz="3600" b="1" dirty="0">
                <a:cs typeface="B Nazanin" panose="00000400000000000000" pitchFamily="2" charset="-78"/>
              </a:rPr>
              <a:t>VF-</a:t>
            </a:r>
            <a:r>
              <a:rPr lang="en-US" sz="3600" b="1" dirty="0" err="1">
                <a:cs typeface="B Nazanin" panose="00000400000000000000" pitchFamily="2" charset="-78"/>
              </a:rPr>
              <a:t>VTp</a:t>
            </a:r>
            <a:endParaRPr lang="fa-IR" sz="3600" b="1" dirty="0">
              <a:cs typeface="B Nazani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5B545-3B67-77B4-7135-C126B5CDE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8" y="574835"/>
            <a:ext cx="4605625" cy="192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39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C8448-4130-51F4-EA43-45A766F8E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69" y="150095"/>
            <a:ext cx="10884259" cy="1609344"/>
          </a:xfrm>
        </p:spPr>
        <p:txBody>
          <a:bodyPr/>
          <a:lstStyle/>
          <a:p>
            <a:pPr algn="r" rtl="1"/>
            <a:r>
              <a:rPr lang="fa-IR" dirty="0"/>
              <a:t>برخورد با ريتم هاي نان شوكيبل آسيستول يا </a:t>
            </a:r>
            <a:r>
              <a:rPr lang="en-US" dirty="0"/>
              <a:t>pea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11B72-E554-81C0-B918-8ED134664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595" y="1438507"/>
            <a:ext cx="11541511" cy="2990274"/>
          </a:xfrm>
        </p:spPr>
        <p:txBody>
          <a:bodyPr/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بلافاصله پس از تشخیص.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: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شروع ماساژ قلبي و تنفس در صورت نبود راه هوايي نسبت 30 ماساژ قلبي به 2 تنفس رعايت شود 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دارو: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اپی نفرین در صورت امكان تزريع زودهنگام و تكرار  هر 3 تا 5 دقیقه.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mg IV/IO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1 و </a:t>
            </a:r>
            <a:r>
              <a:rPr lang="fa-IR" sz="1800" b="1" i="0" u="none" strike="noStrike" baseline="0" dirty="0">
                <a:latin typeface="Vazir"/>
                <a:cs typeface="B Nazanin" panose="00000400000000000000" pitchFamily="2" charset="-78"/>
              </a:rPr>
              <a:t>بيمار را اينتوبه كنيد 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بررسی ریتم: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هر 2 دقیقه، حداكثر در 10 ثانيه ریتم را بررسی کنید.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1" dirty="0">
                <a:latin typeface="Vazir"/>
                <a:cs typeface="B Nazanin" panose="00000400000000000000" pitchFamily="2" charset="-78"/>
              </a:rPr>
              <a:t>عوامل برگشت پذير احيا </a:t>
            </a:r>
            <a:r>
              <a:rPr lang="en-US" sz="1800" b="1" dirty="0">
                <a:latin typeface="Vazir"/>
                <a:cs typeface="B Nazanin" panose="00000400000000000000" pitchFamily="2" charset="-78"/>
              </a:rPr>
              <a:t>5T)</a:t>
            </a:r>
            <a:r>
              <a:rPr lang="fa-IR" sz="1800" b="1" dirty="0">
                <a:latin typeface="Vazir"/>
                <a:cs typeface="B Nazanin" panose="00000400000000000000" pitchFamily="2" charset="-78"/>
              </a:rPr>
              <a:t>،</a:t>
            </a:r>
            <a:r>
              <a:rPr lang="en-US" sz="1800" b="1" dirty="0">
                <a:latin typeface="Vazir"/>
                <a:cs typeface="B Nazanin" panose="00000400000000000000" pitchFamily="2" charset="-78"/>
              </a:rPr>
              <a:t>(5H</a:t>
            </a:r>
            <a:r>
              <a:rPr lang="fa-IR" sz="1800" b="1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dirty="0">
                <a:latin typeface="Vazir"/>
                <a:cs typeface="B Nazanin" panose="00000400000000000000" pitchFamily="2" charset="-78"/>
              </a:rPr>
              <a:t>را بررسي و درمان نمائيد.</a:t>
            </a:r>
            <a:endParaRPr lang="fa-IR" sz="18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تا زمان بازگشت نبض یا تصمیم به توقف احیا.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:</a:t>
            </a:r>
            <a:r>
              <a:rPr lang="fa-IR" sz="1800" b="1" dirty="0">
                <a:latin typeface="Vazir-Bold"/>
                <a:cs typeface="B Nazanin" panose="00000400000000000000" pitchFamily="2" charset="-78"/>
              </a:rPr>
              <a:t>احيا ادامه دارد </a:t>
            </a:r>
            <a:endParaRPr lang="fa-IR" sz="1800" b="1" i="0" u="none" strike="noStrike" baseline="0" dirty="0">
              <a:latin typeface="Vazir-Bold"/>
              <a:cs typeface="B Nazanin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B843CE-86DC-9FF1-92AD-F3A5F2B68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94" y="4153818"/>
            <a:ext cx="736374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1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592" y="0"/>
            <a:ext cx="10058400" cy="1609344"/>
          </a:xfrm>
        </p:spPr>
        <p:txBody>
          <a:bodyPr/>
          <a:lstStyle/>
          <a:p>
            <a:pPr algn="r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با کیفیت بالا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CPR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مشخصات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350499"/>
            <a:ext cx="10058400" cy="517691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عمق ماساژ: 5 تا 6 سانتیمتر (2 تا 2.4 اینچ)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سرعت ماساژ: 100 تا 120 در دقیقه در صورت وجود راه هوایی پیشرفته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اجازه بازگشت کامل قفسه سینه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(recoil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: پس از هر ماساژ، اجازه دهید قفسه سینه به حالت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اولیه بازگردد.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حداقل وقفه: تلاش برای به حداقل رساندن وقفه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ها در ماساژ.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نسبت ماساژ به تنفس: 30:2 برای بزرگسالان (در صورت عدم استفاده از راه هوایی پیشرفته).5 سیکل در 2 دقیقه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بازگشت گردش خون </a:t>
            </a:r>
            <a:r>
              <a:rPr lang="fa-IR" sz="2400" dirty="0"/>
              <a:t>( </a:t>
            </a:r>
            <a:r>
              <a:rPr lang="en-US" sz="2400" dirty="0"/>
              <a:t>ROSC </a:t>
            </a:r>
            <a:r>
              <a:rPr lang="fa-I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6043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نکات مورد توجه در تنفس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828800"/>
            <a:ext cx="10058400" cy="4343400"/>
          </a:xfrm>
        </p:spPr>
        <p:txBody>
          <a:bodyPr/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به ازای هر 30 ماساژ2 تنفس دهید.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باید بالا آمدن قفسه سینه بیمار را مشاهده کنید.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پس از هر تنفس، اجازه بازدم کامل داده شود.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تنفسها به صورت مداوم و بدون وقفه در ماساژ قلبی انجام میشوند.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استفاده از آمبوبگ باید بالشتک پرباد باشد و کیسه رزرو اکسیژن داشته باشد و کاملا روی صورت سیل شود و به صورت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C-E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روی صورت نگه داشته </a:t>
            </a:r>
            <a:r>
              <a:rPr lang="fa-IR" dirty="0"/>
              <a:t>شود.     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" name="9f630c87e7236ac18d7d1211f24561df126116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9848" y="4159641"/>
            <a:ext cx="4450080" cy="250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5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6103-6433-7E88-563D-CCFE2C324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Nazanin" panose="00000400000000000000" pitchFamily="2" charset="-78"/>
              </a:rPr>
              <a:t>اپي نفرين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73EF1-4AC5-39D9-7961-F5E53C18A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3563296"/>
          </a:xfrm>
        </p:spPr>
        <p:txBody>
          <a:bodyPr/>
          <a:lstStyle/>
          <a:p>
            <a:pPr marL="0" indent="0" algn="r">
              <a:buNone/>
            </a:pPr>
            <a:r>
              <a:rPr lang="fa-IR" sz="1800" dirty="0">
                <a:latin typeface="Vazir"/>
                <a:cs typeface="B Nazanin" panose="00000400000000000000" pitchFamily="2" charset="-78"/>
              </a:rPr>
              <a:t>سمپاتوميمتيك و وازوپرسور است (منقبض كننده عروق  و بالا رفتن ضربان قلب و قدرت انقباض در قلب و برونكوديلاتاسيون در ريه) </a:t>
            </a:r>
            <a:endParaRPr lang="en-US" sz="18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 از محلول 1 به 10000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mg IV/IO 1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:ACLS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دوز استاندارد در </a:t>
            </a:r>
          </a:p>
          <a:p>
            <a:pPr marL="0" indent="0" algn="r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زمان تجویز: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هر 3 تا 5 دقیقه )</a:t>
            </a:r>
          </a:p>
          <a:p>
            <a:pPr marL="0" indent="0" algn="r" rtl="1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روش تجویز: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نرمال سالین شستشو دهید.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ml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پس از تزریق، کاتتر را با 20</a:t>
            </a:r>
          </a:p>
          <a:p>
            <a:pPr marL="0" indent="0" algn="r" rtl="1"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اندام تزریق شده را بالا ببرید تا دارو سریعتر به گردش خون سیستمیک </a:t>
            </a:r>
            <a:r>
              <a:rPr lang="fa-IR" sz="1800" b="0" i="0" u="none" strike="noStrike" baseline="0" dirty="0">
                <a:latin typeface="Vazir"/>
              </a:rPr>
              <a:t>برسد.</a:t>
            </a:r>
          </a:p>
          <a:p>
            <a:pPr marL="0" indent="0" algn="r" rtl="1">
              <a:buNone/>
            </a:pPr>
            <a:r>
              <a:rPr lang="fa-IR" sz="1800" dirty="0">
                <a:latin typeface="Vazir"/>
              </a:rPr>
              <a:t>دسترسي عروق ترجيحا در اندام فوقاني باشد.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25328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7C672-F4D5-5957-9B1F-228176161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Nazanin" panose="00000400000000000000" pitchFamily="2" charset="-78"/>
              </a:rPr>
              <a:t>آميودارون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F546A-C29A-A8AE-D431-04F7D59CE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95749"/>
            <a:ext cx="10058400" cy="4376451"/>
          </a:xfrm>
        </p:spPr>
        <p:txBody>
          <a:bodyPr/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آمیودارون یک داروی ضد آریتمی قوی است که در مدیریت آریتمی های بطنی نقش دارد.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آثار جانبی قلبی عروقی (برادیکاردی، هیپوتانسیون) و .... دارد.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مقاوم به شوک.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VF/</a:t>
            </a:r>
            <a:r>
              <a:rPr lang="en-US" sz="1800" b="0" i="0" u="none" strike="noStrike" baseline="0" dirty="0" err="1">
                <a:latin typeface="Vazir"/>
                <a:cs typeface="B Nazanin" panose="00000400000000000000" pitchFamily="2" charset="-78"/>
              </a:rPr>
              <a:t>pVT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اندیکاسیون: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ریتمهای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محلول رقیق نشده ( توصيه شده در 20 سي سي دكستروز حل شود)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mg IV bolus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دوز اول: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300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.mg IV bolus 150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:(VF/</a:t>
            </a:r>
            <a:r>
              <a:rPr lang="en-US" sz="1800" b="1" i="0" u="none" strike="noStrike" baseline="0" dirty="0" err="1">
                <a:latin typeface="Vazir-Bold"/>
                <a:cs typeface="B Nazanin" panose="00000400000000000000" pitchFamily="2" charset="-78"/>
              </a:rPr>
              <a:t>pVT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)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دوز دوم در صورت ادامه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انفوزیون نگهدارنده: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پس از بازگشت گردش خون خودبه خودی یا در صورت ادامه تزریق،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 براي 18 ساعت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.mg/min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برای 6 ساعت اول، سپس 0.5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1</a:t>
            </a:r>
            <a:r>
              <a:rPr lang="en-US" sz="1800" b="0" i="0" u="none" strike="noStrike" baseline="0" dirty="0">
                <a:latin typeface="Vazir"/>
              </a:rPr>
              <a:t>mg/min </a:t>
            </a:r>
            <a:r>
              <a:rPr lang="fa-IR" sz="1800" b="0" i="0" u="none" strike="noStrike" baseline="0" dirty="0">
                <a:latin typeface="Vazir"/>
              </a:rPr>
              <a:t>انفوزیون با دوز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292591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AB42-DAB6-1AAE-20C0-760F8E3C2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5400" b="1" i="0" u="none" strike="noStrike" baseline="0" dirty="0">
                <a:latin typeface="Vazir-Bold"/>
                <a:cs typeface="B Nazanin" panose="00000400000000000000" pitchFamily="2" charset="-78"/>
              </a:rPr>
              <a:t>لیدوکائین</a:t>
            </a:r>
            <a:br>
              <a:rPr lang="fa-IR" sz="5400" b="1" i="0" u="none" strike="noStrike" baseline="0" dirty="0">
                <a:latin typeface="Vazir-Bold"/>
                <a:cs typeface="B Nazanin" panose="00000400000000000000" pitchFamily="2" charset="-78"/>
              </a:rPr>
            </a:b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5612C-7409-6B85-9B4B-310517529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169" y="1548530"/>
            <a:ext cx="10058400" cy="4050792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لیدوکائین یک داروی بیحس کننده موضعی است که اثرات ضد آریتمی نیز دارد.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مقاوم به شوک )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VF/</a:t>
            </a:r>
            <a:r>
              <a:rPr lang="en-US" sz="1800" b="0" i="0" u="none" strike="noStrike" baseline="0" dirty="0" err="1">
                <a:latin typeface="Vazir"/>
                <a:cs typeface="B Nazanin" panose="00000400000000000000" pitchFamily="2" charset="-78"/>
              </a:rPr>
              <a:t>pVT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) 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درمان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en-US" sz="1800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اندیکاسیون: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هم رده با آمیودارون در</a:t>
            </a:r>
            <a:endParaRPr lang="en-US" sz="18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IV bolus .mg/kg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دوز اول: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1  تا 1.5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.mg/kg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تا حداکثر دوز کلی3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IV   mg/kg 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دوز تکمیلی: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0.5 تا 0.75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توجهات:</a:t>
            </a:r>
            <a:endParaRPr lang="fa-IR" sz="18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* نظارت دقیق بر ریتم قلبی و علائم مسمومیت(سرگیجه، وزوز گوش، تشنج)ضروری است.</a:t>
            </a:r>
            <a:endParaRPr lang="fa-IR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061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8332-0EBE-3195-ECC9-8A560CDE8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609344"/>
          </a:xfrm>
        </p:spPr>
        <p:txBody>
          <a:bodyPr>
            <a:normAutofit/>
          </a:bodyPr>
          <a:lstStyle/>
          <a:p>
            <a:pPr algn="r" rtl="1"/>
            <a:r>
              <a:rPr lang="fa-IR" sz="4000" b="1" i="0" u="none" strike="noStrike" baseline="0" dirty="0">
                <a:latin typeface="Vazir-Bold"/>
                <a:cs typeface="B Nazanin" panose="00000400000000000000" pitchFamily="2" charset="-78"/>
              </a:rPr>
              <a:t>نحوه تزریق داروها در احیا</a:t>
            </a:r>
            <a:endParaRPr lang="fa-IR" sz="40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6F535-4082-2C90-ACE8-E120CBFD2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13" y="1288973"/>
            <a:ext cx="10906699" cy="5199962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مسیرهای اصلی: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ورید دست یا بازو.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: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(Peripheral IV)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  محیطی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IV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:  (در مواقع فوریت و عدم دسترسي به وريد )</a:t>
            </a:r>
            <a:r>
              <a:rPr lang="fa-IR" sz="1800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en-US" sz="1800" dirty="0">
                <a:latin typeface="Vazir"/>
                <a:cs typeface="B Nazanin" panose="00000400000000000000" pitchFamily="2" charset="-78"/>
              </a:rPr>
              <a:t>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IO (Intraosseous)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ملاحظات: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نرمال سالین شستشو دهید.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ml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پس از تزریق، کاتتر را با 20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اندام تزریق شده را بالا ببرید.</a:t>
            </a:r>
            <a:endParaRPr lang="en-US" sz="1800" b="0" i="0" u="none" strike="noStrike" baseline="0" dirty="0">
              <a:latin typeface="Vazir"/>
              <a:cs typeface="B Nazanin" panose="00000400000000000000" pitchFamily="2" charset="-78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) تجویز شوند. )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bolus)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داروها باید به صورت تزریق سریع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سریعترین و مطمئن ترین جایگزین است.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IO ،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در الویت اول است، اما در صورت مشکل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IV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دسترسی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و انجام صحیح آن، کلید موفقیت در تجویز دارو است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IV</a:t>
            </a:r>
            <a:r>
              <a:rPr lang="fa-IR" sz="1800" b="0" i="0" u="none" strike="noStrike" baseline="0" dirty="0">
                <a:latin typeface="Vazir"/>
              </a:rPr>
              <a:t>* انتخاب محل مناسب برای</a:t>
            </a:r>
          </a:p>
          <a:p>
            <a:pPr marL="0" indent="0" algn="r">
              <a:buNone/>
            </a:pPr>
            <a:r>
              <a:rPr lang="fa-IR" sz="1800" b="0" i="0" u="none" strike="noStrike" baseline="0" dirty="0">
                <a:latin typeface="Vazir"/>
              </a:rPr>
              <a:t>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38637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BF686-ADD8-F5AF-7496-6794757A7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73" y="110060"/>
            <a:ext cx="10058400" cy="826375"/>
          </a:xfrm>
        </p:spPr>
        <p:txBody>
          <a:bodyPr>
            <a:normAutofit/>
          </a:bodyPr>
          <a:lstStyle/>
          <a:p>
            <a:pPr algn="r" rtl="1"/>
            <a:r>
              <a:rPr lang="fa-IR" sz="4000" b="1" i="0" u="none" strike="noStrike" baseline="0" dirty="0">
                <a:latin typeface="Vazir-Bold"/>
                <a:cs typeface="B Nazanin" panose="00000400000000000000" pitchFamily="2" charset="-78"/>
              </a:rPr>
              <a:t>راه هوایی پیشرفته</a:t>
            </a:r>
            <a:endParaRPr lang="fa-IR" sz="40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69DBF-B958-FB03-B071-83D65164A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45" y="727113"/>
            <a:ext cx="11402457" cy="6020827"/>
          </a:xfrm>
        </p:spPr>
        <p:txBody>
          <a:bodyPr>
            <a:normAutofit fontScale="92500" lnSpcReduction="20000"/>
          </a:bodyPr>
          <a:lstStyle/>
          <a:p>
            <a:pPr marL="0" indent="0" algn="r">
              <a:buNone/>
            </a:pPr>
            <a:endParaRPr lang="fa-IR" sz="1800" b="1" i="0" u="none" strike="noStrike" baseline="0" dirty="0">
              <a:latin typeface="Vazir-Bold"/>
              <a:cs typeface="B Nazanin" panose="00000400000000000000" pitchFamily="2" charset="-78"/>
            </a:endParaRPr>
          </a:p>
          <a:p>
            <a:pPr marL="0" indent="0" algn="r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اهداف: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تأمین اکسیژناسیون و تهویه مؤثر.</a:t>
            </a:r>
          </a:p>
          <a:p>
            <a:pPr marL="0" indent="0" algn="r"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روشهای اصلی: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استاندارد طلایی.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(Endotracheal Intubation)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لوله گذاری تراشه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به عنوان جایگزین داراي 2 سايز 4 و 5 براي بزرگسالان است50تا 70 كيلو و 70 تا 100 كيلو .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  (LMA Laryngeal Mask Airway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 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)</a:t>
            </a:r>
            <a:r>
              <a:rPr lang="en-US" sz="1800" b="1" dirty="0">
                <a:latin typeface="Vazir-Bold"/>
                <a:cs typeface="B Nazanin" panose="00000400000000000000" pitchFamily="2" charset="-78"/>
              </a:rPr>
              <a:t> </a:t>
            </a:r>
            <a:r>
              <a:rPr lang="fa-IR" sz="1800" b="1" dirty="0">
                <a:latin typeface="Vazir-Bold"/>
                <a:cs typeface="B Nazanin" panose="00000400000000000000" pitchFamily="2" charset="-78"/>
              </a:rPr>
              <a:t>مانند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 Supraglottic Devices)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دستگاههای سوپراگلوتیک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تأیید موقعیت لوله: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مشاهده بالا آمدن قفسه سینه. و سمع صداهای تنفسی دوطرفه.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)  (بهترین روش برای تأیید موقعیت لوله تراشه.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:)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Capnography)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کاپنوگرافی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.CPR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در حین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 mmHg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فشار دی اکسید کربن انتهای بازدمی </a:t>
            </a:r>
            <a:r>
              <a:rPr lang="fa-IR" sz="1800" b="1" dirty="0">
                <a:latin typeface="Vazir-Bold"/>
                <a:cs typeface="B Nazanin" panose="00000400000000000000" pitchFamily="2" charset="-78"/>
              </a:rPr>
              <a:t> بيشتر از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10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( 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 ETCO 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هدف 2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2600" b="1" i="0" u="none" strike="noStrike" baseline="0" dirty="0">
                <a:latin typeface="Vazir-Bold"/>
                <a:cs typeface="B Nazanin" panose="00000400000000000000" pitchFamily="2" charset="-78"/>
              </a:rPr>
              <a:t>نکات مهم : 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تأکید بر این نکته که تهویه مداوم ( 10 تنفس در دقیقه) در حضور راه هوایی پیشرفته، بدون وقفه در ماساژ قلبی انجام می شود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کاپنوگرافی نه تنها موقعیت لوله را تأیید مي كند </a:t>
            </a:r>
            <a:r>
              <a:rPr lang="fa-IR" sz="1800" dirty="0">
                <a:latin typeface="Vazir"/>
                <a:cs typeface="B Nazanin" panose="00000400000000000000" pitchFamily="2" charset="-78"/>
              </a:rPr>
              <a:t>بلكه يكي از شاخص هاي كيفيت احيا مي باشد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4570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EC6E4-59B4-62FC-6044-BD3BD9A50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99042"/>
            <a:ext cx="10058400" cy="892476"/>
          </a:xfrm>
        </p:spPr>
        <p:txBody>
          <a:bodyPr/>
          <a:lstStyle/>
          <a:p>
            <a:pPr algn="r" rtl="1"/>
            <a:r>
              <a:rPr lang="fa-IR" dirty="0"/>
              <a:t>علل قابل برگشت ايست قلبي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7528F-057F-7F28-ADCE-6810F542A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080" y="991519"/>
            <a:ext cx="10939750" cy="5552500"/>
          </a:xfrm>
        </p:spPr>
        <p:txBody>
          <a:bodyPr>
            <a:normAutofit lnSpcReduction="10000"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کمبود حجم مایعات</a:t>
            </a:r>
            <a:r>
              <a:rPr lang="en-US" sz="1800" b="1" i="0" u="none" strike="noStrike" baseline="0" dirty="0">
                <a:latin typeface="Vazir-Bold"/>
              </a:rPr>
              <a:t>: Hypovolemia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:  کمبود اکسیژن</a:t>
            </a:r>
            <a:r>
              <a:rPr lang="en-US" sz="1800" b="1" i="0" u="none" strike="noStrike" baseline="0" dirty="0">
                <a:latin typeface="Vazir-Bold"/>
              </a:rPr>
              <a:t>Hypoxia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) :اسیدوز</a:t>
            </a:r>
            <a:r>
              <a:rPr lang="en-US" sz="1800" b="1" i="0" u="none" strike="noStrike" baseline="0" dirty="0">
                <a:latin typeface="Vazir-Bold"/>
              </a:rPr>
              <a:t>Hydrogen ion (Acidosis)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اختلالات پتاسیم</a:t>
            </a:r>
            <a:r>
              <a:rPr lang="en-US" sz="1800" b="0" i="0" u="none" strike="noStrike" baseline="0" dirty="0">
                <a:latin typeface="Vazir"/>
              </a:rPr>
              <a:t> : </a:t>
            </a:r>
            <a:r>
              <a:rPr lang="en-US" sz="1800" b="1" i="0" u="none" strike="noStrike" baseline="0" dirty="0">
                <a:latin typeface="Vazir-Bold"/>
              </a:rPr>
              <a:t>Hypo/Hyperkalemia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  : هیپوترمی</a:t>
            </a:r>
            <a:r>
              <a:rPr lang="en-US" sz="1800" b="1" i="0" u="none" strike="noStrike" baseline="0" dirty="0">
                <a:latin typeface="Vazir-Bold"/>
              </a:rPr>
              <a:t>Hypothermia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پنوموتوراکس فشارنده</a:t>
            </a:r>
            <a:r>
              <a:rPr lang="en-US" sz="1800" b="1" i="0" u="none" strike="noStrike" baseline="0" dirty="0">
                <a:latin typeface="Vazir-Bold"/>
              </a:rPr>
              <a:t>: Tension pneumothorax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تامپوناد قلبی</a:t>
            </a:r>
            <a:r>
              <a:rPr lang="en-US" sz="1800" b="0" i="0" u="none" strike="noStrike" baseline="0" dirty="0">
                <a:latin typeface="Vazir"/>
              </a:rPr>
              <a:t>  :  </a:t>
            </a:r>
            <a:r>
              <a:rPr lang="en-US" sz="1800" b="1" i="0" u="none" strike="noStrike" baseline="0" dirty="0">
                <a:latin typeface="Vazir-Bold"/>
              </a:rPr>
              <a:t>Tamponade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مسمومیتها (داروها، سموم)</a:t>
            </a:r>
            <a:r>
              <a:rPr lang="en-US" sz="1800" b="0" i="0" u="none" strike="noStrike" baseline="0" dirty="0">
                <a:latin typeface="Vazir"/>
              </a:rPr>
              <a:t> : </a:t>
            </a:r>
            <a:r>
              <a:rPr lang="en-US" sz="1800" b="1" i="0" u="none" strike="noStrike" baseline="0" dirty="0">
                <a:latin typeface="Vazir-Bold"/>
              </a:rPr>
              <a:t>Toxins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sz="1800" b="0" i="0" u="none" strike="noStrike" baseline="0" dirty="0">
                <a:latin typeface="Vazir"/>
              </a:rPr>
              <a:t> </a:t>
            </a:r>
            <a:r>
              <a:rPr lang="en-US" sz="1800" b="1" i="0" u="none" strike="noStrike" baseline="0" dirty="0">
                <a:latin typeface="Vazir-Bold"/>
              </a:rPr>
              <a:t>Thrombosis )Mi</a:t>
            </a:r>
            <a:r>
              <a:rPr lang="fa-IR" sz="1800" b="1" i="0" u="none" strike="noStrike" baseline="0" dirty="0">
                <a:latin typeface="Vazir-Bold"/>
              </a:rPr>
              <a:t>( </a:t>
            </a:r>
            <a:r>
              <a:rPr lang="fa-IR" sz="1800" b="0" i="0" u="none" strike="noStrike" baseline="0" dirty="0">
                <a:latin typeface="Vazir"/>
              </a:rPr>
              <a:t>ترومبوزكرونري  )انفارکتوس میوکارد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2000" b="1" i="0" u="none" strike="noStrike" baseline="0" dirty="0">
                <a:latin typeface="Vazir-Bold"/>
              </a:rPr>
              <a:t>Thrombosis</a:t>
            </a:r>
            <a:r>
              <a:rPr lang="fa-IR" sz="2000" b="1" i="0" u="none" strike="noStrike" baseline="0" dirty="0">
                <a:latin typeface="Vazir-Bold"/>
              </a:rPr>
              <a:t>(ترومبوز ريوي) </a:t>
            </a:r>
            <a:r>
              <a:rPr lang="fa-IR" sz="1800" dirty="0">
                <a:latin typeface="Vazir"/>
              </a:rPr>
              <a:t>آمبولي ريه 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fa-IR" sz="1800" dirty="0">
              <a:latin typeface="Vazir"/>
            </a:endParaRPr>
          </a:p>
        </p:txBody>
      </p:sp>
    </p:spTree>
    <p:extLst>
      <p:ext uri="{BB962C8B-B14F-4D97-AF65-F5344CB8AC3E}">
        <p14:creationId xmlns:p14="http://schemas.microsoft.com/office/powerpoint/2010/main" val="4248686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9D682-B672-F7F5-8631-8894DDF91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67952"/>
            <a:ext cx="10058400" cy="691364"/>
          </a:xfrm>
        </p:spPr>
        <p:txBody>
          <a:bodyPr>
            <a:normAutofit fontScale="90000"/>
          </a:bodyPr>
          <a:lstStyle/>
          <a:p>
            <a:pPr algn="r"/>
            <a:r>
              <a:rPr lang="fa-IR" sz="3600" b="1" i="0" u="none" strike="noStrike" baseline="0" dirty="0">
                <a:latin typeface="Vazir-Bold"/>
                <a:cs typeface="B Nazanin" panose="00000400000000000000" pitchFamily="2" charset="-78"/>
              </a:rPr>
              <a:t>بازگشت خودبه خودی گردش خون) </a:t>
            </a:r>
            <a:r>
              <a:rPr lang="en-US" sz="3600" b="1" i="0" u="none" strike="noStrike" baseline="0" dirty="0">
                <a:latin typeface="Vazir-Bold"/>
                <a:cs typeface="B Nazanin" panose="00000400000000000000" pitchFamily="2" charset="-78"/>
              </a:rPr>
              <a:t>)ROSC </a:t>
            </a:r>
            <a:r>
              <a:rPr lang="fa-IR" sz="3600" b="1" i="0" u="none" strike="noStrike" baseline="0" dirty="0">
                <a:latin typeface="Vazir-Bold"/>
                <a:cs typeface="B Nazanin" panose="00000400000000000000" pitchFamily="2" charset="-78"/>
              </a:rPr>
              <a:t>مراقبت پس از</a:t>
            </a:r>
            <a:br>
              <a:rPr lang="fa-IR" sz="3600" b="1" i="0" u="none" strike="noStrike" baseline="0" dirty="0">
                <a:latin typeface="Vazir-Bold"/>
                <a:cs typeface="B Nazanin" panose="00000400000000000000" pitchFamily="2" charset="-78"/>
              </a:rPr>
            </a:br>
            <a:endParaRPr lang="fa-IR" sz="3600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3B038-9136-220A-9BB9-FC3664464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7" y="583894"/>
            <a:ext cx="10784301" cy="6106153"/>
          </a:xfrm>
        </p:spPr>
        <p:txBody>
          <a:bodyPr>
            <a:normAutofit lnSpcReduction="10000"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fa-IR" sz="2400" b="1" i="0" u="none" strike="noStrike" baseline="0" dirty="0">
                <a:latin typeface="Vazir-Bold"/>
                <a:cs typeface="B Nazanin" panose="00000400000000000000" pitchFamily="2" charset="-78"/>
              </a:rPr>
              <a:t>مدیریت اکسیژناسیون و تهویه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: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.SpO2: 94</a:t>
            </a:r>
            <a:r>
              <a:rPr lang="en-US" sz="1800" b="0" i="0" u="none" strike="noStrike" baseline="0" dirty="0">
                <a:latin typeface="Liberation-Sans"/>
                <a:cs typeface="B Nazanin" panose="00000400000000000000" pitchFamily="2" charset="-78"/>
              </a:rPr>
              <a:t>–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هدف % 99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تنفس با هوای اتاق یا اکسیژن مکمل بسته به وضعیت.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2400" b="1" i="0" u="none" strike="noStrike" baseline="0" dirty="0">
                <a:latin typeface="Vazir-Bold"/>
                <a:cs typeface="B Nazanin" panose="00000400000000000000" pitchFamily="2" charset="-78"/>
              </a:rPr>
              <a:t>مدیریت گردش خون</a:t>
            </a:r>
            <a:r>
              <a:rPr lang="fa-IR" sz="1800" b="1" i="0" u="none" strike="noStrike" baseline="0" dirty="0">
                <a:latin typeface="Vazir-Bold"/>
                <a:cs typeface="B Nazanin" panose="00000400000000000000" pitchFamily="2" charset="-78"/>
              </a:rPr>
              <a:t>: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.mmHg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هدف فشار سیستولیک ≤ 90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تجویز مایعات و وازوپرسورها در صورت نیاز.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2400" b="1" i="0" u="none" strike="noStrike" baseline="0" dirty="0">
                <a:latin typeface="Vazir-Bold"/>
                <a:cs typeface="B Nazanin" panose="00000400000000000000" pitchFamily="2" charset="-78"/>
              </a:rPr>
              <a:t>(Therapeutic Hypothermia) </a:t>
            </a:r>
            <a:r>
              <a:rPr lang="fa-IR" sz="2400" b="1" i="0" u="none" strike="noStrike" baseline="0" dirty="0">
                <a:latin typeface="Vazir-Bold"/>
                <a:cs typeface="B Nazanin" panose="00000400000000000000" pitchFamily="2" charset="-78"/>
              </a:rPr>
              <a:t>مدیریت دما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(به مدت حداقل 24 ساعت )در صورت عدم پاسخ به  درمان يا افت سطح هوشياري  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C°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36</a:t>
            </a:r>
            <a:r>
              <a:rPr lang="en-US" sz="1800" b="0" i="0" u="none" strike="noStrike" baseline="0" dirty="0">
                <a:latin typeface="Liberation-Sans"/>
                <a:cs typeface="B Nazanin" panose="00000400000000000000" pitchFamily="2" charset="-78"/>
              </a:rPr>
              <a:t>–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هدف دمای بدن 32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2400" b="1" i="0" u="none" strike="noStrike" baseline="0" dirty="0">
                <a:latin typeface="Vazir-Bold"/>
                <a:cs typeface="B Nazanin" panose="00000400000000000000" pitchFamily="2" charset="-78"/>
              </a:rPr>
              <a:t>کنترل قند خون: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جلوگیری از هیپوگلیسمی و هایپرگلیسمی.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.mg/dL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180</a:t>
            </a:r>
            <a:r>
              <a:rPr lang="en-US" sz="1800" b="0" i="0" u="none" strike="noStrike" baseline="0" dirty="0">
                <a:latin typeface="Liberation-Sans"/>
                <a:cs typeface="B Nazanin" panose="00000400000000000000" pitchFamily="2" charset="-78"/>
              </a:rPr>
              <a:t>– </a:t>
            </a: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هدف: 140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، آنزیمهای قلبی، اکوکاردیوگرافی، بررسی های آزمايشگاهي  در صورت افت هوشياري مشاوره نورولوژي و نوار مغز</a:t>
            </a:r>
            <a:r>
              <a:rPr lang="en-US" sz="1800" b="0" i="0" u="none" strike="noStrike" baseline="0" dirty="0">
                <a:latin typeface="Vazir"/>
                <a:cs typeface="B Nazanin" panose="00000400000000000000" pitchFamily="2" charset="-78"/>
              </a:rPr>
              <a:t>ECG</a:t>
            </a:r>
            <a:r>
              <a:rPr lang="en-US" sz="1800" b="1" i="0" u="none" strike="noStrike" baseline="0" dirty="0">
                <a:latin typeface="Vazir-Bold"/>
                <a:cs typeface="B Nazanin" panose="00000400000000000000" pitchFamily="2" charset="-78"/>
              </a:rPr>
              <a:t>: </a:t>
            </a:r>
            <a:r>
              <a:rPr lang="fa-IR" sz="2400" b="1" i="0" u="none" strike="noStrike" baseline="0" dirty="0">
                <a:latin typeface="Vazir-Bold"/>
                <a:cs typeface="B Nazanin" panose="00000400000000000000" pitchFamily="2" charset="-78"/>
              </a:rPr>
              <a:t>ارزیابی و درمان عامل اتیولوژیک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fa-IR" sz="1800" b="0" i="0" u="none" strike="noStrike" baseline="0" dirty="0">
                <a:latin typeface="Vazir"/>
                <a:cs typeface="B Nazanin" panose="00000400000000000000" pitchFamily="2" charset="-78"/>
              </a:rPr>
              <a:t>به اندازه خود احیا اهمیت دارد و نیازمند </a:t>
            </a:r>
            <a:r>
              <a:rPr lang="fa-IR" sz="1800" b="0" i="0" u="none" strike="noStrike" baseline="0" dirty="0">
                <a:latin typeface="Vazir"/>
              </a:rPr>
              <a:t>تیم تخصصی است. </a:t>
            </a:r>
            <a:r>
              <a:rPr lang="fa-IR" sz="1800" dirty="0">
                <a:latin typeface="Vazir"/>
              </a:rPr>
              <a:t>هايپوترميا اثرات محافظت كننده عصبي دارد.</a:t>
            </a:r>
            <a:r>
              <a:rPr lang="fa-IR" sz="1800" b="0" i="0" u="none" strike="noStrike" baseline="0" dirty="0">
                <a:latin typeface="Vazir"/>
              </a:rPr>
              <a:t> </a:t>
            </a:r>
            <a:r>
              <a:rPr lang="en-US" sz="1800" b="0" i="0" u="none" strike="noStrike" baseline="0" dirty="0">
                <a:latin typeface="Vazir"/>
              </a:rPr>
              <a:t> ROSC </a:t>
            </a:r>
            <a:r>
              <a:rPr lang="fa-IR" sz="1800" b="0" i="0" u="none" strike="noStrike" baseline="0" dirty="0">
                <a:latin typeface="Vazir"/>
              </a:rPr>
              <a:t>مراقبت پس از</a:t>
            </a:r>
          </a:p>
        </p:txBody>
      </p:sp>
    </p:spTree>
    <p:extLst>
      <p:ext uri="{BB962C8B-B14F-4D97-AF65-F5344CB8AC3E}">
        <p14:creationId xmlns:p14="http://schemas.microsoft.com/office/powerpoint/2010/main" val="1024517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AB5A8-F8A4-D59A-028F-F97425AF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40" y="484632"/>
            <a:ext cx="10775708" cy="319599"/>
          </a:xfrm>
        </p:spPr>
        <p:txBody>
          <a:bodyPr>
            <a:normAutofit fontScale="90000"/>
          </a:bodyPr>
          <a:lstStyle/>
          <a:p>
            <a:pPr algn="r"/>
            <a:r>
              <a:rPr lang="fa-IR" sz="5400" b="1" i="0" u="none" strike="noStrike" baseline="0" dirty="0">
                <a:latin typeface="Vazir-Bold"/>
              </a:rPr>
              <a:t>برادیکاردی ) </a:t>
            </a:r>
            <a:r>
              <a:rPr lang="en-US" sz="5400" b="1" i="0" u="none" strike="noStrike" baseline="0" dirty="0">
                <a:latin typeface="Vazir-Bold"/>
              </a:rPr>
              <a:t>)Bradycardia </a:t>
            </a:r>
            <a:r>
              <a:rPr lang="fa-IR" sz="5400" b="1" i="0" u="none" strike="noStrike" baseline="0" dirty="0">
                <a:latin typeface="Vazir-Bold"/>
              </a:rPr>
              <a:t>الگوریتم</a:t>
            </a:r>
            <a:br>
              <a:rPr lang="fa-IR" sz="5400" b="1" i="0" u="none" strike="noStrike" baseline="0" dirty="0">
                <a:latin typeface="Vazir-Bold"/>
              </a:rPr>
            </a:b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522D6-E083-4D83-3B3C-7132BE372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422" y="727113"/>
            <a:ext cx="11564038" cy="5883007"/>
          </a:xfrm>
        </p:spPr>
        <p:txBody>
          <a:bodyPr>
            <a:normAutofit/>
          </a:bodyPr>
          <a:lstStyle/>
          <a:p>
            <a:pPr algn="r"/>
            <a:r>
              <a:rPr lang="fa-IR" sz="1800" b="0" i="0" u="none" strike="noStrike" baseline="0" dirty="0">
                <a:latin typeface="Vazir"/>
              </a:rPr>
              <a:t>افت فشار، اختلال ( </a:t>
            </a:r>
            <a:r>
              <a:rPr lang="en-US" sz="1800" b="0" i="0" u="none" strike="noStrike" baseline="0" dirty="0" err="1">
                <a:latin typeface="Vazir"/>
              </a:rPr>
              <a:t>fusison</a:t>
            </a:r>
            <a:r>
              <a:rPr lang="en-US" sz="1800" b="0" i="0" u="none" strike="noStrike" baseline="0" dirty="0">
                <a:latin typeface="Vazir"/>
              </a:rPr>
              <a:t> </a:t>
            </a:r>
            <a:r>
              <a:rPr lang="fa-IR" sz="1800" b="0" i="0" u="none" strike="noStrike" baseline="0" dirty="0">
                <a:latin typeface="Vazir"/>
              </a:rPr>
              <a:t>علائم هیپوپر ،)</a:t>
            </a:r>
            <a:r>
              <a:rPr lang="en-US" sz="1800" b="0" i="0" u="none" strike="noStrike" baseline="0">
                <a:latin typeface="Vazir"/>
              </a:rPr>
              <a:t> bpm</a:t>
            </a:r>
            <a:r>
              <a:rPr lang="en-US" sz="1800" b="0" i="0" u="none" strike="noStrike" baseline="0" dirty="0">
                <a:latin typeface="Vazir"/>
              </a:rPr>
              <a:t>( </a:t>
            </a:r>
            <a:r>
              <a:rPr lang="fa-IR" sz="1800" b="1" i="0" u="none" strike="noStrike" baseline="0" dirty="0">
                <a:latin typeface="Vazir-Bold"/>
              </a:rPr>
              <a:t>ارزیابی: </a:t>
            </a:r>
            <a:r>
              <a:rPr lang="fa-IR" sz="1800" b="0" i="0" u="none" strike="noStrike" baseline="0" dirty="0">
                <a:latin typeface="Vazir"/>
              </a:rPr>
              <a:t>ضربان قلب كمتر از 50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هوشیاری، درد قفسه سینه، شوک(.</a:t>
            </a:r>
          </a:p>
          <a:p>
            <a:pPr algn="r"/>
            <a:r>
              <a:rPr lang="fa-IR" sz="1800" b="1" i="0" u="none" strike="noStrike" baseline="0" dirty="0">
                <a:latin typeface="Vazir-Bold"/>
              </a:rPr>
              <a:t>حمایت راه هوایی و اکسیژناسیون: </a:t>
            </a:r>
            <a:r>
              <a:rPr lang="fa-IR" sz="1800" b="0" i="0" u="none" strike="noStrike" baseline="0" dirty="0">
                <a:latin typeface="Vazir"/>
              </a:rPr>
              <a:t>اطمینان از اکسیژناسیون کافی.</a:t>
            </a:r>
          </a:p>
          <a:p>
            <a:pPr algn="r"/>
            <a:r>
              <a:rPr lang="fa-IR" sz="1800" b="1" i="0" u="none" strike="noStrike" baseline="0" dirty="0">
                <a:latin typeface="Vazir-Bold"/>
              </a:rPr>
              <a:t>وجود دارد: </a:t>
            </a:r>
            <a:r>
              <a:rPr lang="en-US" sz="1800" b="1" i="0" u="none" strike="noStrike" baseline="0" dirty="0" err="1">
                <a:latin typeface="Vazir-Bold"/>
              </a:rPr>
              <a:t>fusison</a:t>
            </a:r>
            <a:r>
              <a:rPr lang="en-US" sz="1800" b="1" i="0" u="none" strike="noStrike" baseline="0" dirty="0">
                <a:latin typeface="Vazir-Bold"/>
              </a:rPr>
              <a:t> </a:t>
            </a:r>
            <a:r>
              <a:rPr lang="fa-IR" sz="1800" b="1" i="0" u="none" strike="noStrike" baseline="0" dirty="0">
                <a:latin typeface="Vazir-Bold"/>
              </a:rPr>
              <a:t>اگر علائم هیپوپر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یا 1 )</a:t>
            </a:r>
            <a:r>
              <a:rPr lang="en-US" sz="1800" b="0" i="0" u="none" strike="noStrike" baseline="0" dirty="0">
                <a:latin typeface="Vazir"/>
              </a:rPr>
              <a:t>mcg/kg/min 0.5- </a:t>
            </a:r>
            <a:r>
              <a:rPr lang="fa-IR" sz="1800" b="0" i="0" u="none" strike="noStrike" baseline="0" dirty="0">
                <a:latin typeface="Vazir"/>
              </a:rPr>
              <a:t>شروع با 0.1 ( </a:t>
            </a:r>
            <a:r>
              <a:rPr lang="en-US" sz="1800" b="0" i="0" u="none" strike="noStrike" baseline="0" dirty="0">
                <a:latin typeface="Vazir"/>
              </a:rPr>
              <a:t>IV </a:t>
            </a:r>
            <a:r>
              <a:rPr lang="fa-IR" sz="1800" b="0" i="0" u="none" strike="noStrike" baseline="0" dirty="0">
                <a:latin typeface="Vazir"/>
              </a:rPr>
              <a:t>انفوزیون </a:t>
            </a:r>
            <a:r>
              <a:rPr lang="en-US" sz="1800" b="0" i="0" u="none" strike="noStrike" baseline="0" dirty="0">
                <a:latin typeface="Vazir"/>
              </a:rPr>
              <a:t>mcg/min 2- </a:t>
            </a:r>
            <a:r>
              <a:rPr lang="fa-IR" sz="1800" b="1" i="0" u="none" strike="noStrike" baseline="0" dirty="0">
                <a:latin typeface="Vazir-Bold"/>
              </a:rPr>
              <a:t>اپینفرین: </a:t>
            </a:r>
            <a:r>
              <a:rPr lang="fa-IR" sz="1800" b="0" i="0" u="none" strike="noStrike" baseline="0" dirty="0">
                <a:latin typeface="Vazir"/>
              </a:rPr>
              <a:t>10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در صورت عدم پاسخ به اپینفرین انفوزیونی(. ( </a:t>
            </a:r>
            <a:r>
              <a:rPr lang="en-US" sz="1800" b="0" i="0" u="none" strike="noStrike" baseline="0" dirty="0">
                <a:latin typeface="Vazir"/>
              </a:rPr>
              <a:t>mg IV bolus</a:t>
            </a:r>
          </a:p>
          <a:p>
            <a:pPr algn="r"/>
            <a:r>
              <a:rPr lang="en-US" sz="1800" b="0" i="0" u="none" strike="noStrike" baseline="0" dirty="0">
                <a:latin typeface="Vazir"/>
              </a:rPr>
              <a:t>.mg 5 </a:t>
            </a:r>
            <a:r>
              <a:rPr lang="fa-IR" sz="1800" b="0" i="0" u="none" strike="noStrike" baseline="0" dirty="0">
                <a:latin typeface="Vazir"/>
              </a:rPr>
              <a:t>دقیقه تا حداکثر دوز 3 - تکرار هر 3 ،</a:t>
            </a:r>
            <a:r>
              <a:rPr lang="en-US" sz="1800" b="0" i="0" u="none" strike="noStrike" baseline="0" dirty="0">
                <a:latin typeface="Vazir"/>
              </a:rPr>
              <a:t>mg IV bolus </a:t>
            </a:r>
            <a:r>
              <a:rPr lang="fa-IR" sz="1800" b="1" i="0" u="none" strike="noStrike" baseline="0" dirty="0">
                <a:latin typeface="Vazir-Bold"/>
              </a:rPr>
              <a:t>آتروپین: </a:t>
            </a:r>
            <a:r>
              <a:rPr lang="fa-IR" sz="1800" b="0" i="0" u="none" strike="noStrike" baseline="0" dirty="0">
                <a:latin typeface="Vazir"/>
              </a:rPr>
              <a:t>0.5</a:t>
            </a:r>
          </a:p>
          <a:p>
            <a:pPr algn="r"/>
            <a:r>
              <a:rPr lang="fa-IR" sz="1800" b="1" i="0" u="none" strike="noStrike" baseline="0" dirty="0">
                <a:latin typeface="Vazir-Bold"/>
              </a:rPr>
              <a:t>در صورت عدم پاسخ به آتروپین:</a:t>
            </a:r>
          </a:p>
          <a:p>
            <a:pPr algn="r"/>
            <a:r>
              <a:rPr lang="en-US" sz="1800" b="0" i="0" u="none" strike="noStrike" baseline="0" dirty="0">
                <a:latin typeface="Vazir"/>
              </a:rPr>
              <a:t>.IV </a:t>
            </a:r>
            <a:r>
              <a:rPr lang="fa-IR" sz="1800" b="0" i="0" u="none" strike="noStrike" baseline="0" dirty="0">
                <a:latin typeface="Vazir"/>
              </a:rPr>
              <a:t>انفوزیون </a:t>
            </a:r>
            <a:r>
              <a:rPr lang="en-US" sz="1800" b="0" i="0" u="none" strike="noStrike" baseline="0" dirty="0">
                <a:latin typeface="Vazir"/>
              </a:rPr>
              <a:t>mcg/kg/min 2- </a:t>
            </a:r>
            <a:r>
              <a:rPr lang="fa-IR" sz="1800" b="1" i="0" u="none" strike="noStrike" baseline="0" dirty="0">
                <a:latin typeface="Vazir-Bold"/>
              </a:rPr>
              <a:t>دوفامین: </a:t>
            </a:r>
            <a:r>
              <a:rPr lang="fa-IR" sz="1800" b="0" i="0" u="none" strike="noStrike" baseline="0" dirty="0">
                <a:latin typeface="Vazir"/>
              </a:rPr>
              <a:t>10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بیشتر در موارد برادیکاردی با ( </a:t>
            </a:r>
            <a:r>
              <a:rPr lang="en-US" sz="1800" b="0" i="0" u="none" strike="noStrike" baseline="0" dirty="0">
                <a:latin typeface="Vazir"/>
              </a:rPr>
              <a:t>IV </a:t>
            </a:r>
            <a:r>
              <a:rPr lang="fa-IR" sz="1800" b="0" i="0" u="none" strike="noStrike" baseline="0" dirty="0">
                <a:latin typeface="Vazir"/>
              </a:rPr>
              <a:t>انفوزیون </a:t>
            </a:r>
            <a:r>
              <a:rPr lang="en-US" sz="1800" b="0" i="0" u="none" strike="noStrike" baseline="0" dirty="0">
                <a:latin typeface="Vazir"/>
              </a:rPr>
              <a:t>mcg/kg/min 2- </a:t>
            </a:r>
            <a:r>
              <a:rPr lang="fa-IR" sz="1800" b="1" i="0" u="none" strike="noStrike" baseline="0" dirty="0">
                <a:latin typeface="Vazir-Bold"/>
              </a:rPr>
              <a:t>دبویتامین: </a:t>
            </a:r>
            <a:r>
              <a:rPr lang="fa-IR" sz="1800" b="0" i="0" u="none" strike="noStrike" baseline="0" dirty="0">
                <a:latin typeface="Vazir"/>
              </a:rPr>
              <a:t>20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نارسایی قلبی(.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در صورت عدم پاسخ به داروها. </a:t>
            </a:r>
            <a:r>
              <a:rPr lang="fa-IR" sz="1800" b="1" i="0" u="none" strike="noStrike" baseline="0" dirty="0">
                <a:latin typeface="Vazir-Bold"/>
              </a:rPr>
              <a:t>:)</a:t>
            </a:r>
            <a:r>
              <a:rPr lang="en-US" sz="1800" b="1" i="0" u="none" strike="noStrike" baseline="0" dirty="0">
                <a:latin typeface="Vazir-Bold"/>
              </a:rPr>
              <a:t>Transcutaneous Pacing( </a:t>
            </a:r>
            <a:r>
              <a:rPr lang="fa-IR" sz="1800" b="1" i="0" u="none" strike="noStrike" baseline="0" dirty="0">
                <a:latin typeface="Vazir-Bold"/>
              </a:rPr>
              <a:t>خارجی </a:t>
            </a:r>
            <a:r>
              <a:rPr lang="en-US" sz="1800" b="1" i="0" u="none" strike="noStrike" baseline="0" dirty="0">
                <a:latin typeface="Vazir-Bold"/>
              </a:rPr>
              <a:t>pacemaker</a:t>
            </a:r>
          </a:p>
          <a:p>
            <a:pPr algn="r"/>
            <a:r>
              <a:rPr lang="en-US" sz="1800" b="0" i="0" u="none" strike="noStrike" baseline="0" dirty="0" err="1">
                <a:latin typeface="Vazir"/>
              </a:rPr>
              <a:t>pacemaking</a:t>
            </a:r>
            <a:r>
              <a:rPr lang="en-US" sz="1800" b="0" i="0" u="none" strike="noStrike" baseline="0" dirty="0">
                <a:latin typeface="Vazir"/>
              </a:rPr>
              <a:t> </a:t>
            </a:r>
            <a:r>
              <a:rPr lang="fa-IR" sz="1800" b="0" i="0" u="none" strike="noStrike" baseline="0" dirty="0">
                <a:latin typeface="Vazir"/>
              </a:rPr>
              <a:t>در صورت عدم موفقیت </a:t>
            </a:r>
            <a:r>
              <a:rPr lang="fa-IR" sz="1800" b="1" i="0" u="none" strike="noStrike" baseline="0" dirty="0">
                <a:latin typeface="Vazir-Bold"/>
              </a:rPr>
              <a:t>:)</a:t>
            </a:r>
            <a:r>
              <a:rPr lang="en-US" sz="1800" b="1" i="0" u="none" strike="noStrike" baseline="0" dirty="0">
                <a:latin typeface="Vazir-Bold"/>
              </a:rPr>
              <a:t>Transvenous Pacing( </a:t>
            </a:r>
            <a:r>
              <a:rPr lang="fa-IR" sz="1800" b="1" i="0" u="none" strike="noStrike" baseline="0" dirty="0">
                <a:latin typeface="Vazir-Bold"/>
              </a:rPr>
              <a:t>داخلی </a:t>
            </a:r>
            <a:r>
              <a:rPr lang="en-US" sz="1800" b="1" i="0" u="none" strike="noStrike" baseline="0" dirty="0">
                <a:latin typeface="Vazir-Bold"/>
              </a:rPr>
              <a:t>pacemaker</a:t>
            </a:r>
          </a:p>
          <a:p>
            <a:pPr algn="r"/>
            <a:r>
              <a:rPr lang="fa-IR" sz="1800" b="0" i="0" u="none" strike="noStrike" baseline="0" dirty="0">
                <a:latin typeface="Vazir"/>
              </a:rPr>
              <a:t>خارجی.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2778320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555</TotalTime>
  <Words>1702</Words>
  <Application>Microsoft Office PowerPoint</Application>
  <PresentationFormat>Widescreen</PresentationFormat>
  <Paragraphs>151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B Nazanin</vt:lpstr>
      <vt:lpstr>Liberation-Sans</vt:lpstr>
      <vt:lpstr>Rockwell</vt:lpstr>
      <vt:lpstr>Rockwell Condensed</vt:lpstr>
      <vt:lpstr>Vazir</vt:lpstr>
      <vt:lpstr>Vazir-Bold</vt:lpstr>
      <vt:lpstr>Wingdings</vt:lpstr>
      <vt:lpstr>Wood Type</vt:lpstr>
      <vt:lpstr>احیا قلبی ریوی پیشرفته</vt:lpstr>
      <vt:lpstr>اهداف آموزشی</vt:lpstr>
      <vt:lpstr>زنجیره بقا  </vt:lpstr>
      <vt:lpstr>PowerPoint Presentation</vt:lpstr>
      <vt:lpstr>ACLS در ECG ریتمهای </vt:lpstr>
      <vt:lpstr>PowerPoint Presentation</vt:lpstr>
      <vt:lpstr>برخورد با ريتم هاي نان شوكيبل آسيستول يا pea</vt:lpstr>
      <vt:lpstr>با کیفیت بالا  CPR مشخصات</vt:lpstr>
      <vt:lpstr>نکات مورد توجه در تنفس</vt:lpstr>
      <vt:lpstr>اپي نفرين</vt:lpstr>
      <vt:lpstr>آميودارون </vt:lpstr>
      <vt:lpstr>لیدوکائین </vt:lpstr>
      <vt:lpstr>نحوه تزریق داروها در احیا</vt:lpstr>
      <vt:lpstr>راه هوایی پیشرفته</vt:lpstr>
      <vt:lpstr>علل قابل برگشت ايست قلبي </vt:lpstr>
      <vt:lpstr>بازگشت خودبه خودی گردش خون) )ROSC مراقبت پس از </vt:lpstr>
      <vt:lpstr>برادیکاردی ) )Bradycardia الگوریتم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احیا قلبی ریوی پایه وپیشرفته</dc:title>
  <dc:creator>Vahid</dc:creator>
  <cp:lastModifiedBy>app7</cp:lastModifiedBy>
  <cp:revision>42</cp:revision>
  <dcterms:created xsi:type="dcterms:W3CDTF">2026-05-12T19:22:30Z</dcterms:created>
  <dcterms:modified xsi:type="dcterms:W3CDTF">2026-05-24T10:17:15Z</dcterms:modified>
</cp:coreProperties>
</file>